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9" r:id="rId3"/>
    <p:sldId id="260" r:id="rId4"/>
    <p:sldId id="261" r:id="rId5"/>
    <p:sldId id="262" r:id="rId6"/>
    <p:sldId id="263" r:id="rId7"/>
    <p:sldId id="257" r:id="rId8"/>
    <p:sldId id="258" r:id="rId9"/>
    <p:sldId id="264" r:id="rId10"/>
    <p:sldId id="265" r:id="rId11"/>
    <p:sldId id="266" r:id="rId12"/>
    <p:sldId id="267" r:id="rId13"/>
    <p:sldId id="268" r:id="rId14"/>
    <p:sldId id="269" r:id="rId15"/>
    <p:sldId id="270" r:id="rId16"/>
    <p:sldId id="271" r:id="rId17"/>
    <p:sldId id="272" r:id="rId18"/>
    <p:sldId id="273" r:id="rId19"/>
    <p:sldId id="274" r:id="rId20"/>
    <p:sldId id="276"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AD15E-87B5-48DC-AF29-09611BFE37AE}" type="datetimeFigureOut">
              <a:rPr lang="en-US" smtClean="0"/>
              <a:t>7/23/2021</a:t>
            </a:fld>
            <a:endParaRPr lang="en-U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06C481-49B3-412B-A0D0-BAD7A8079F21}" type="slidenum">
              <a:rPr lang="en-US" smtClean="0"/>
              <a:t>‹Nº›</a:t>
            </a:fld>
            <a:endParaRPr lang="en-US"/>
          </a:p>
        </p:txBody>
      </p:sp>
    </p:spTree>
    <p:extLst>
      <p:ext uri="{BB962C8B-B14F-4D97-AF65-F5344CB8AC3E}">
        <p14:creationId xmlns:p14="http://schemas.microsoft.com/office/powerpoint/2010/main" val="3550568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9C06C481-49B3-412B-A0D0-BAD7A8079F21}" type="slidenum">
              <a:rPr lang="en-US" smtClean="0"/>
              <a:t>15</a:t>
            </a:fld>
            <a:endParaRPr lang="en-US"/>
          </a:p>
        </p:txBody>
      </p:sp>
    </p:spTree>
    <p:extLst>
      <p:ext uri="{BB962C8B-B14F-4D97-AF65-F5344CB8AC3E}">
        <p14:creationId xmlns:p14="http://schemas.microsoft.com/office/powerpoint/2010/main" val="9829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4D096EC-EC42-4E9B-BEC0-38118E9378BE}" type="datetimeFigureOut">
              <a:rPr lang="es-ES" smtClean="0"/>
              <a:t>23/07/2021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4D096EC-EC42-4E9B-BEC0-38118E9378BE}" type="datetimeFigureOut">
              <a:rPr lang="es-ES" smtClean="0"/>
              <a:t>23/07/2021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CEB721-6C6E-428E-BB7D-357F9D95664A}"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4D096EC-EC42-4E9B-BEC0-38118E9378BE}" type="datetimeFigureOut">
              <a:rPr lang="es-ES" smtClean="0"/>
              <a:t>23/07/2021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44D096EC-EC42-4E9B-BEC0-38118E9378BE}" type="datetimeFigureOut">
              <a:rPr lang="es-ES" smtClean="0"/>
              <a:t>23/07/2021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7CEB721-6C6E-428E-BB7D-357F9D95664A}"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4D096EC-EC42-4E9B-BEC0-38118E9378BE}" type="datetimeFigureOut">
              <a:rPr lang="es-ES" smtClean="0"/>
              <a:t>23/07/2021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44D096EC-EC42-4E9B-BEC0-38118E9378BE}" type="datetimeFigureOut">
              <a:rPr lang="es-ES" smtClean="0"/>
              <a:t>23/07/2021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4D096EC-EC42-4E9B-BEC0-38118E9378BE}" type="datetimeFigureOut">
              <a:rPr lang="es-ES" smtClean="0"/>
              <a:t>23/07/2021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4D096EC-EC42-4E9B-BEC0-38118E9378BE}" type="datetimeFigureOut">
              <a:rPr lang="es-ES" smtClean="0"/>
              <a:t>23/07/2021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7CEB721-6C6E-428E-BB7D-357F9D95664A}"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4D096EC-EC42-4E9B-BEC0-38118E9378BE}" type="datetimeFigureOut">
              <a:rPr lang="es-ES" smtClean="0"/>
              <a:t>23/07/2021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7CEB721-6C6E-428E-BB7D-357F9D95664A}"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4D096EC-EC42-4E9B-BEC0-38118E9378BE}" type="datetimeFigureOut">
              <a:rPr lang="es-ES" smtClean="0"/>
              <a:t>23/07/2021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CEB721-6C6E-428E-BB7D-357F9D95664A}"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4D096EC-EC42-4E9B-BEC0-38118E9378BE}" type="datetimeFigureOut">
              <a:rPr lang="es-ES" smtClean="0"/>
              <a:t>23/07/2021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CEB721-6C6E-428E-BB7D-357F9D95664A}"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4D096EC-EC42-4E9B-BEC0-38118E9378BE}" type="datetimeFigureOut">
              <a:rPr lang="es-ES" smtClean="0"/>
              <a:t>23/07/2021</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7CEB721-6C6E-428E-BB7D-357F9D95664A}"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minsalud.gov.co/Ministerio/Institucional/Procesos%20y%20procedimientos/GIPS18.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14398" y="404664"/>
            <a:ext cx="7272808" cy="3168352"/>
          </a:xfrm>
        </p:spPr>
        <p:txBody>
          <a:bodyPr>
            <a:normAutofit fontScale="90000"/>
          </a:bodyPr>
          <a:lstStyle/>
          <a:p>
            <a:r>
              <a:rPr lang="es-ES" dirty="0" smtClean="0">
                <a:latin typeface="Arial Narrow" pitchFamily="34" charset="0"/>
              </a:rPr>
              <a:t>PROTOCOLOS DE BIOSEGURIDAD Institución Educativa Diego Fallon de </a:t>
            </a:r>
            <a:r>
              <a:rPr lang="es-ES" dirty="0">
                <a:latin typeface="Arial Narrow" pitchFamily="34" charset="0"/>
              </a:rPr>
              <a:t>I</a:t>
            </a:r>
            <a:r>
              <a:rPr lang="es-ES" dirty="0" smtClean="0">
                <a:latin typeface="Arial Narrow" pitchFamily="34" charset="0"/>
              </a:rPr>
              <a:t>bagué</a:t>
            </a:r>
            <a:br>
              <a:rPr lang="es-ES" dirty="0" smtClean="0">
                <a:latin typeface="Arial Narrow" pitchFamily="34" charset="0"/>
              </a:rPr>
            </a:br>
            <a:r>
              <a:rPr lang="es-ES" b="1" dirty="0" smtClean="0">
                <a:latin typeface="Arial Narrow" pitchFamily="34" charset="0"/>
              </a:rPr>
              <a:t>Resolución 777 del 2 de junio 2021</a:t>
            </a:r>
            <a:endParaRPr lang="es-ES" b="1" dirty="0">
              <a:latin typeface="Arial Narrow" pitchFamily="34" charset="0"/>
            </a:endParaRP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5411637"/>
            <a:ext cx="1581789" cy="1362626"/>
          </a:xfrm>
          <a:prstGeom prst="rect">
            <a:avLst/>
          </a:prstGeom>
        </p:spPr>
      </p:pic>
      <p:pic>
        <p:nvPicPr>
          <p:cNvPr id="5124" name="Picture 4" descr="Asesoramiento sobre equipos de protección contra coronavirus | Vector  Prem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3799701"/>
            <a:ext cx="2405261" cy="2405261"/>
          </a:xfrm>
          <a:prstGeom prst="rect">
            <a:avLst/>
          </a:prstGeom>
          <a:noFill/>
          <a:extLst>
            <a:ext uri="{909E8E84-426E-40DD-AFC4-6F175D3DCCD1}">
              <a14:hiddenFill xmlns:a14="http://schemas.microsoft.com/office/drawing/2010/main">
                <a:solidFill>
                  <a:srgbClr val="FFFFFF"/>
                </a:solidFill>
              </a14:hiddenFill>
            </a:ext>
          </a:extLst>
        </p:spPr>
      </p:pic>
      <p:sp>
        <p:nvSpPr>
          <p:cNvPr id="9"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spTree>
    <p:extLst>
      <p:ext uri="{BB962C8B-B14F-4D97-AF65-F5344CB8AC3E}">
        <p14:creationId xmlns:p14="http://schemas.microsoft.com/office/powerpoint/2010/main" val="221660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CO" dirty="0">
                <a:latin typeface="Arial Narrow" pitchFamily="34" charset="0"/>
              </a:rPr>
              <a:t>En la situación actual, cuidarse también es cuidar a los otros y de acuerdo con esta consideración, cada persona es responsable de tomar decisiones de acuerdo con sus necesidades, capacidades, posibilidades y condiciones de vida que propendan por el cuidado de si mismo, de los seres queridos y de la sociedad en general. Para esto:</a:t>
            </a:r>
            <a:endParaRPr lang="es-ES" dirty="0">
              <a:latin typeface="Arial Narrow" pitchFamily="34" charset="0"/>
            </a:endParaRPr>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156176" y="596779"/>
            <a:ext cx="1585097" cy="1359526"/>
          </a:xfrm>
          <a:prstGeom prst="rect">
            <a:avLst/>
          </a:prstGeom>
        </p:spPr>
      </p:pic>
      <p:pic>
        <p:nvPicPr>
          <p:cNvPr id="5" name="Imagen 4"/>
          <p:cNvPicPr>
            <a:picLocks noChangeAspect="1"/>
          </p:cNvPicPr>
          <p:nvPr/>
        </p:nvPicPr>
        <p:blipFill>
          <a:blip r:embed="rId3"/>
          <a:stretch>
            <a:fillRect/>
          </a:stretch>
        </p:blipFill>
        <p:spPr>
          <a:xfrm>
            <a:off x="1240071" y="888277"/>
            <a:ext cx="3980001" cy="1427609"/>
          </a:xfrm>
          <a:prstGeom prst="rect">
            <a:avLst/>
          </a:prstGeom>
        </p:spPr>
      </p:pic>
    </p:spTree>
    <p:extLst>
      <p:ext uri="{BB962C8B-B14F-4D97-AF65-F5344CB8AC3E}">
        <p14:creationId xmlns:p14="http://schemas.microsoft.com/office/powerpoint/2010/main" val="45699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11739" y="2387708"/>
            <a:ext cx="8028880" cy="3849291"/>
          </a:xfrm>
        </p:spPr>
        <p:txBody>
          <a:bodyPr>
            <a:normAutofit/>
          </a:bodyPr>
          <a:lstStyle/>
          <a:p>
            <a:pPr algn="just"/>
            <a:r>
              <a:rPr lang="es-CO" b="1" dirty="0">
                <a:latin typeface="Arial Narrow" pitchFamily="34" charset="0"/>
              </a:rPr>
              <a:t>a. </a:t>
            </a:r>
            <a:r>
              <a:rPr lang="es-CO" dirty="0">
                <a:latin typeface="Arial Narrow" pitchFamily="34" charset="0"/>
              </a:rPr>
              <a:t>Determinar con claridad la o las medidas de cuidado que requiere implementar para prevenir su contagio o el de otros, teniendo en cuenta aquellas medidas que han demostrado ser eficientes desde la evidencia científica.</a:t>
            </a:r>
          </a:p>
          <a:p>
            <a:pPr algn="just"/>
            <a:r>
              <a:rPr lang="es-CO" b="1" dirty="0">
                <a:latin typeface="Arial Narrow" pitchFamily="34" charset="0"/>
              </a:rPr>
              <a:t>b. </a:t>
            </a:r>
            <a:r>
              <a:rPr lang="es-CO" dirty="0">
                <a:latin typeface="Arial Narrow" pitchFamily="34" charset="0"/>
              </a:rPr>
              <a:t>Revisar sus prácticas de cuidado en la actualidad, identificando las situaciones, circunstancias, pensamientos y/o emociones que facilitan o dificultan estas prácticas.</a:t>
            </a:r>
          </a:p>
          <a:p>
            <a:pPr algn="just"/>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516216" y="692696"/>
            <a:ext cx="1585097" cy="1359526"/>
          </a:xfrm>
          <a:prstGeom prst="rect">
            <a:avLst/>
          </a:prstGeom>
        </p:spPr>
      </p:pic>
    </p:spTree>
    <p:extLst>
      <p:ext uri="{BB962C8B-B14F-4D97-AF65-F5344CB8AC3E}">
        <p14:creationId xmlns:p14="http://schemas.microsoft.com/office/powerpoint/2010/main" val="129971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99592" y="2564904"/>
            <a:ext cx="7408333" cy="3450696"/>
          </a:xfrm>
        </p:spPr>
        <p:txBody>
          <a:bodyPr>
            <a:normAutofit/>
          </a:bodyPr>
          <a:lstStyle/>
          <a:p>
            <a:pPr algn="just"/>
            <a:r>
              <a:rPr lang="es-CO" b="1" dirty="0">
                <a:latin typeface="Arial Narrow" pitchFamily="34" charset="0"/>
              </a:rPr>
              <a:t>c. </a:t>
            </a:r>
            <a:r>
              <a:rPr lang="es-CO" dirty="0">
                <a:latin typeface="Arial Narrow" pitchFamily="34" charset="0"/>
              </a:rPr>
              <a:t>Adoptar medidas de cuidado que puedan garantizar su protección, considerando las particularidades de su entorno y de sus condiciones de vida. A partir de ello, seleccione y utilice la opción más viable, priorizando su protección y la de otros.</a:t>
            </a:r>
          </a:p>
          <a:p>
            <a:pPr algn="just"/>
            <a:r>
              <a:rPr lang="es-CO" b="1" dirty="0">
                <a:latin typeface="Arial Narrow" pitchFamily="34" charset="0"/>
              </a:rPr>
              <a:t>d. </a:t>
            </a:r>
            <a:r>
              <a:rPr lang="es-CO" dirty="0">
                <a:latin typeface="Arial Narrow" pitchFamily="34" charset="0"/>
              </a:rPr>
              <a:t>Comparar y reflexione sobre sus experiencias y prácticas a la luz de las recomendaciones sanitarias, y si es necesario tome decisiones ante las nuevas situaciones.</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372200" y="620688"/>
            <a:ext cx="1585097" cy="1359526"/>
          </a:xfrm>
          <a:prstGeom prst="rect">
            <a:avLst/>
          </a:prstGeom>
        </p:spPr>
      </p:pic>
    </p:spTree>
    <p:extLst>
      <p:ext uri="{BB962C8B-B14F-4D97-AF65-F5344CB8AC3E}">
        <p14:creationId xmlns:p14="http://schemas.microsoft.com/office/powerpoint/2010/main" val="305095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99592" y="2564904"/>
            <a:ext cx="7408333" cy="3450696"/>
          </a:xfrm>
        </p:spPr>
        <p:txBody>
          <a:bodyPr>
            <a:normAutofit lnSpcReduction="10000"/>
          </a:bodyPr>
          <a:lstStyle/>
          <a:p>
            <a:pPr algn="just"/>
            <a:r>
              <a:rPr lang="es-CO" b="1" dirty="0">
                <a:latin typeface="Arial Narrow" pitchFamily="34" charset="0"/>
              </a:rPr>
              <a:t>e. </a:t>
            </a:r>
            <a:r>
              <a:rPr lang="es-CO" dirty="0">
                <a:latin typeface="Arial Narrow" pitchFamily="34" charset="0"/>
              </a:rPr>
              <a:t>Evaluar los beneficios para </a:t>
            </a:r>
            <a:r>
              <a:rPr lang="es-CO" dirty="0" smtClean="0">
                <a:latin typeface="Arial Narrow" pitchFamily="34" charset="0"/>
              </a:rPr>
              <a:t>sí </a:t>
            </a:r>
            <a:r>
              <a:rPr lang="es-CO" dirty="0">
                <a:latin typeface="Arial Narrow" pitchFamily="34" charset="0"/>
              </a:rPr>
              <a:t>mismo y para los demás de sus decisiones, en términos del logro de la protección necesaria para prevenir el contagio, la tranquilidad que le produce estas decisiones y la coherencia de ésta con las recomendaciones de protección de bioseguridad.</a:t>
            </a:r>
          </a:p>
          <a:p>
            <a:pPr algn="just"/>
            <a:r>
              <a:rPr lang="es-CO" b="1" dirty="0">
                <a:latin typeface="Arial Narrow" pitchFamily="34" charset="0"/>
              </a:rPr>
              <a:t>f. </a:t>
            </a:r>
            <a:r>
              <a:rPr lang="es-CO" dirty="0">
                <a:latin typeface="Arial Narrow" pitchFamily="34" charset="0"/>
              </a:rPr>
              <a:t>Tener presente y extremar medidas de cuidado en el caso que alguno de los miembros de la familia presente alguna comorbilidad asociada a mayor riesgo de enfermedad grave por Covid-19.</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372200" y="620688"/>
            <a:ext cx="1585097" cy="1359526"/>
          </a:xfrm>
          <a:prstGeom prst="rect">
            <a:avLst/>
          </a:prstGeom>
        </p:spPr>
      </p:pic>
    </p:spTree>
    <p:extLst>
      <p:ext uri="{BB962C8B-B14F-4D97-AF65-F5344CB8AC3E}">
        <p14:creationId xmlns:p14="http://schemas.microsoft.com/office/powerpoint/2010/main" val="167691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714608"/>
            <a:ext cx="7408333" cy="3450696"/>
          </a:xfrm>
        </p:spPr>
        <p:txBody>
          <a:bodyPr/>
          <a:lstStyle/>
          <a:p>
            <a:pPr algn="just"/>
            <a:r>
              <a:rPr lang="es-CO" b="1" dirty="0">
                <a:latin typeface="Arial Narrow" pitchFamily="34" charset="0"/>
              </a:rPr>
              <a:t>g. </a:t>
            </a:r>
            <a:r>
              <a:rPr lang="es-CO" dirty="0">
                <a:latin typeface="Arial Narrow" pitchFamily="34" charset="0"/>
              </a:rPr>
              <a:t>Si usted identifica situaciones de riesgo para la transmisión del virus por COVID 19 o aglomeraciones, extreme las medidas de bioseguridad y evite el contacto con las demás personas.</a:t>
            </a:r>
          </a:p>
          <a:p>
            <a:pPr algn="just"/>
            <a:r>
              <a:rPr lang="es-CO" b="1" dirty="0">
                <a:latin typeface="Arial Narrow" pitchFamily="34" charset="0"/>
              </a:rPr>
              <a:t>h. </a:t>
            </a:r>
            <a:r>
              <a:rPr lang="es-CO" dirty="0">
                <a:latin typeface="Arial Narrow" pitchFamily="34" charset="0"/>
              </a:rPr>
              <a:t>Generar condiciones que permitan materializar la prevalencia de los derechos de los niños, niñas y a adolescentes a partir de prácticas de cuidado y autocuidado.</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516216" y="619817"/>
            <a:ext cx="1585097" cy="1359526"/>
          </a:xfrm>
          <a:prstGeom prst="rect">
            <a:avLst/>
          </a:prstGeom>
        </p:spPr>
      </p:pic>
    </p:spTree>
    <p:extLst>
      <p:ext uri="{BB962C8B-B14F-4D97-AF65-F5344CB8AC3E}">
        <p14:creationId xmlns:p14="http://schemas.microsoft.com/office/powerpoint/2010/main" val="363346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MEDIDAS GENERALES</a:t>
            </a:r>
            <a:endParaRPr lang="es-ES" dirty="0"/>
          </a:p>
        </p:txBody>
      </p:sp>
      <p:pic>
        <p:nvPicPr>
          <p:cNvPr id="8" name="7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5" y="2348880"/>
            <a:ext cx="3572317" cy="2952328"/>
          </a:xfrm>
        </p:spPr>
      </p:pic>
      <p:pic>
        <p:nvPicPr>
          <p:cNvPr id="9"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996952"/>
            <a:ext cx="3682463" cy="2704137"/>
          </a:xfrm>
          <a:prstGeom prst="rect">
            <a:avLst/>
          </a:prstGeom>
        </p:spPr>
      </p:pic>
      <p:sp>
        <p:nvSpPr>
          <p:cNvPr id="11"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2" name="Imagen 1"/>
          <p:cNvPicPr>
            <a:picLocks noChangeAspect="1"/>
          </p:cNvPicPr>
          <p:nvPr/>
        </p:nvPicPr>
        <p:blipFill>
          <a:blip r:embed="rId4"/>
          <a:stretch>
            <a:fillRect/>
          </a:stretch>
        </p:blipFill>
        <p:spPr>
          <a:xfrm>
            <a:off x="7380312" y="548680"/>
            <a:ext cx="1410448" cy="1209731"/>
          </a:xfrm>
          <a:prstGeom prst="rect">
            <a:avLst/>
          </a:prstGeom>
        </p:spPr>
      </p:pic>
    </p:spTree>
    <p:extLst>
      <p:ext uri="{BB962C8B-B14F-4D97-AF65-F5344CB8AC3E}">
        <p14:creationId xmlns:p14="http://schemas.microsoft.com/office/powerpoint/2010/main" val="4280002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lgn="just"/>
            <a:r>
              <a:rPr lang="es-CO" dirty="0" smtClean="0">
                <a:latin typeface="Arial Narrow" pitchFamily="34" charset="0"/>
              </a:rPr>
              <a:t>El </a:t>
            </a:r>
            <a:r>
              <a:rPr lang="es-CO" dirty="0">
                <a:latin typeface="Arial Narrow" pitchFamily="34" charset="0"/>
              </a:rPr>
              <a:t>uso del tapabocas es obligatorio en todos los lugares y ambientes.</a:t>
            </a:r>
          </a:p>
          <a:p>
            <a:pPr algn="just"/>
            <a:r>
              <a:rPr lang="es-CO" dirty="0" smtClean="0">
                <a:latin typeface="Arial Narrow" pitchFamily="34" charset="0"/>
              </a:rPr>
              <a:t> </a:t>
            </a:r>
            <a:r>
              <a:rPr lang="es-CO" dirty="0">
                <a:latin typeface="Arial Narrow" pitchFamily="34" charset="0"/>
              </a:rPr>
              <a:t>En espacios cerrados tales como cines, teatros y medios de transporte masivos, se recomienda el uso de tapabocas quirúrgico.</a:t>
            </a:r>
          </a:p>
          <a:p>
            <a:pPr algn="just"/>
            <a:r>
              <a:rPr lang="es-CO" dirty="0" smtClean="0">
                <a:latin typeface="Arial Narrow" pitchFamily="34" charset="0"/>
              </a:rPr>
              <a:t>El </a:t>
            </a:r>
            <a:r>
              <a:rPr lang="es-CO" dirty="0">
                <a:latin typeface="Arial Narrow" pitchFamily="34" charset="0"/>
              </a:rPr>
              <a:t>uso correcto del tapabocas, esto es, cubriendo nariz y boca, es fundamental para evitar el contagio; igualmente, es muy importante retirarse el tapabocas evitando el contacto con zonas contaminadas o dispersión del agente infeccioso.</a:t>
            </a:r>
          </a:p>
          <a:p>
            <a:pPr marL="0" indent="0">
              <a:buNone/>
            </a:pPr>
            <a:endParaRPr lang="es-CO" dirty="0" smtClean="0"/>
          </a:p>
          <a:p>
            <a:pPr marL="0" indent="0">
              <a:buNone/>
            </a:pPr>
            <a:endParaRPr lang="es-ES" dirty="0"/>
          </a:p>
        </p:txBody>
      </p:sp>
      <p:sp>
        <p:nvSpPr>
          <p:cNvPr id="3" name="2 Título"/>
          <p:cNvSpPr>
            <a:spLocks noGrp="1"/>
          </p:cNvSpPr>
          <p:nvPr>
            <p:ph type="title"/>
          </p:nvPr>
        </p:nvSpPr>
        <p:spPr/>
        <p:txBody>
          <a:bodyPr/>
          <a:lstStyle/>
          <a:p>
            <a:r>
              <a:rPr lang="es-ES" dirty="0" smtClean="0"/>
              <a:t>USO CORRECTO DEL TAPABOCAS</a:t>
            </a:r>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5" name="Imagen 4"/>
          <p:cNvPicPr>
            <a:picLocks noChangeAspect="1"/>
          </p:cNvPicPr>
          <p:nvPr/>
        </p:nvPicPr>
        <p:blipFill>
          <a:blip r:embed="rId2"/>
          <a:stretch>
            <a:fillRect/>
          </a:stretch>
        </p:blipFill>
        <p:spPr>
          <a:xfrm>
            <a:off x="6732240" y="1484784"/>
            <a:ext cx="1044415" cy="895787"/>
          </a:xfrm>
          <a:prstGeom prst="rect">
            <a:avLst/>
          </a:prstGeom>
        </p:spPr>
      </p:pic>
    </p:spTree>
    <p:extLst>
      <p:ext uri="{BB962C8B-B14F-4D97-AF65-F5344CB8AC3E}">
        <p14:creationId xmlns:p14="http://schemas.microsoft.com/office/powerpoint/2010/main" val="200458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lgn="just"/>
            <a:r>
              <a:rPr lang="es-CO" dirty="0" smtClean="0">
                <a:latin typeface="Arial Narrow" pitchFamily="34" charset="0"/>
              </a:rPr>
              <a:t>En </a:t>
            </a:r>
            <a:r>
              <a:rPr lang="es-CO" dirty="0">
                <a:latin typeface="Arial Narrow" pitchFamily="34" charset="0"/>
              </a:rPr>
              <a:t>bares y restaurantes el tapabocas debe quitarse únicamente para comer y beber, el tiempo restante debe estar cubriendo boca y nariz.</a:t>
            </a:r>
          </a:p>
          <a:p>
            <a:pPr algn="just"/>
            <a:r>
              <a:rPr lang="es-CO" dirty="0" smtClean="0">
                <a:latin typeface="Arial Narrow" pitchFamily="34" charset="0"/>
              </a:rPr>
              <a:t>Mantener </a:t>
            </a:r>
            <a:r>
              <a:rPr lang="es-CO" dirty="0">
                <a:latin typeface="Arial Narrow" pitchFamily="34" charset="0"/>
              </a:rPr>
              <a:t>en áreas visibles información relativa a las técnicas de uso y disposición de este EPP.</a:t>
            </a:r>
          </a:p>
          <a:p>
            <a:pPr algn="just"/>
            <a:r>
              <a:rPr lang="es-CO" dirty="0" smtClean="0">
                <a:latin typeface="Arial Narrow" pitchFamily="34" charset="0"/>
              </a:rPr>
              <a:t>Se </a:t>
            </a:r>
            <a:r>
              <a:rPr lang="es-CO" dirty="0">
                <a:latin typeface="Arial Narrow" pitchFamily="34" charset="0"/>
              </a:rPr>
              <a:t>puede usar tapabocas de tela, siempre y cuando cumplan con las indicaciones definidas este por Ministerio </a:t>
            </a:r>
            <a:r>
              <a:rPr lang="es-CO" dirty="0" smtClean="0">
                <a:latin typeface="Arial Narrow" pitchFamily="34" charset="0"/>
              </a:rPr>
              <a:t>en: </a:t>
            </a:r>
            <a:r>
              <a:rPr lang="es-ES" dirty="0">
                <a:latin typeface="Arial Narrow" pitchFamily="34" charset="0"/>
                <a:hlinkClick r:id="rId2"/>
              </a:rPr>
              <a:t>https://www.minsalud.gov.co/Ministerio/Institucional/Procesos%20y%20procedimientos/GIPS18.pdf</a:t>
            </a:r>
            <a:endParaRPr lang="es-CO" dirty="0">
              <a:latin typeface="Arial Narrow" pitchFamily="34" charset="0"/>
            </a:endParaRP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3"/>
          <a:stretch>
            <a:fillRect/>
          </a:stretch>
        </p:blipFill>
        <p:spPr>
          <a:xfrm>
            <a:off x="6444208" y="692696"/>
            <a:ext cx="1585097" cy="1359526"/>
          </a:xfrm>
          <a:prstGeom prst="rect">
            <a:avLst/>
          </a:prstGeom>
        </p:spPr>
      </p:pic>
    </p:spTree>
    <p:extLst>
      <p:ext uri="{BB962C8B-B14F-4D97-AF65-F5344CB8AC3E}">
        <p14:creationId xmlns:p14="http://schemas.microsoft.com/office/powerpoint/2010/main" val="1644220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CO" dirty="0" smtClean="0">
                <a:latin typeface="Arial Narrow" pitchFamily="34" charset="0"/>
              </a:rPr>
              <a:t>Recomendar </a:t>
            </a:r>
            <a:r>
              <a:rPr lang="es-CO" dirty="0">
                <a:latin typeface="Arial Narrow" pitchFamily="34" charset="0"/>
              </a:rPr>
              <a:t>a personas mayores y personas con comorbilidades usar tapabocas quirúrgicos.</a:t>
            </a:r>
          </a:p>
          <a:p>
            <a:pPr algn="just"/>
            <a:r>
              <a:rPr lang="es-CO" dirty="0" smtClean="0">
                <a:latin typeface="Arial Narrow" pitchFamily="34" charset="0"/>
              </a:rPr>
              <a:t>Ajustar </a:t>
            </a:r>
            <a:r>
              <a:rPr lang="es-CO" dirty="0">
                <a:latin typeface="Arial Narrow" pitchFamily="34" charset="0"/>
              </a:rPr>
              <a:t>el tapabocas, si tiene elásticos, por detrás de las </a:t>
            </a:r>
            <a:r>
              <a:rPr lang="es-CO" dirty="0" smtClean="0">
                <a:latin typeface="Arial Narrow" pitchFamily="34" charset="0"/>
              </a:rPr>
              <a:t>orejas, </a:t>
            </a:r>
            <a:r>
              <a:rPr lang="es-CO" dirty="0">
                <a:latin typeface="Arial Narrow" pitchFamily="34" charset="0"/>
              </a:rPr>
              <a:t>si es de tiras se debe atar por encima de las orejas en la parte de atrás de la cabeza y las tiras de abajo, por </a:t>
            </a:r>
            <a:r>
              <a:rPr lang="es-CO" dirty="0" smtClean="0">
                <a:latin typeface="Arial Narrow" pitchFamily="34" charset="0"/>
              </a:rPr>
              <a:t>debajo de las orejas y por encima del cuello.</a:t>
            </a:r>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695303" y="764704"/>
            <a:ext cx="1585097" cy="1359526"/>
          </a:xfrm>
          <a:prstGeom prst="rect">
            <a:avLst/>
          </a:prstGeom>
        </p:spPr>
      </p:pic>
    </p:spTree>
    <p:extLst>
      <p:ext uri="{BB962C8B-B14F-4D97-AF65-F5344CB8AC3E}">
        <p14:creationId xmlns:p14="http://schemas.microsoft.com/office/powerpoint/2010/main" val="13291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CO" dirty="0" smtClean="0">
                <a:latin typeface="Arial Narrow" pitchFamily="34" charset="0"/>
              </a:rPr>
              <a:t>La </a:t>
            </a:r>
            <a:r>
              <a:rPr lang="es-CO" dirty="0">
                <a:latin typeface="Arial Narrow" pitchFamily="34" charset="0"/>
              </a:rPr>
              <a:t>colocación debe ser sobre la nariz y por debajo del mentón.</a:t>
            </a:r>
          </a:p>
          <a:p>
            <a:pPr algn="just"/>
            <a:r>
              <a:rPr lang="es-CO" dirty="0" smtClean="0">
                <a:latin typeface="Arial Narrow" pitchFamily="34" charset="0"/>
              </a:rPr>
              <a:t>La </a:t>
            </a:r>
            <a:r>
              <a:rPr lang="es-CO" dirty="0">
                <a:latin typeface="Arial Narrow" pitchFamily="34" charset="0"/>
              </a:rPr>
              <a:t>cara del tapabocas con color (impermeable) debe mantenerse como cara externa. Debido a su diseño, el filtrado no tiene las mismas características en un sentido y en otro, y su colocación errónea puede ser causante de una menor protección del trabajador.</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695303" y="596779"/>
            <a:ext cx="1585097" cy="1359526"/>
          </a:xfrm>
          <a:prstGeom prst="rect">
            <a:avLst/>
          </a:prstGeom>
        </p:spPr>
      </p:pic>
      <p:pic>
        <p:nvPicPr>
          <p:cNvPr id="5" name="Imagen 4"/>
          <p:cNvPicPr>
            <a:picLocks noChangeAspect="1"/>
          </p:cNvPicPr>
          <p:nvPr/>
        </p:nvPicPr>
        <p:blipFill>
          <a:blip r:embed="rId3"/>
          <a:stretch>
            <a:fillRect/>
          </a:stretch>
        </p:blipFill>
        <p:spPr>
          <a:xfrm>
            <a:off x="1043608" y="728194"/>
            <a:ext cx="4672025" cy="1868810"/>
          </a:xfrm>
          <a:prstGeom prst="rect">
            <a:avLst/>
          </a:prstGeom>
        </p:spPr>
      </p:pic>
    </p:spTree>
    <p:extLst>
      <p:ext uri="{BB962C8B-B14F-4D97-AF65-F5344CB8AC3E}">
        <p14:creationId xmlns:p14="http://schemas.microsoft.com/office/powerpoint/2010/main" val="2319795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27584" y="2636912"/>
            <a:ext cx="7408333" cy="3450696"/>
          </a:xfrm>
        </p:spPr>
        <p:txBody>
          <a:bodyPr>
            <a:normAutofit/>
          </a:bodyPr>
          <a:lstStyle/>
          <a:p>
            <a:pPr algn="just"/>
            <a:r>
              <a:rPr lang="es-CO" dirty="0" smtClean="0">
                <a:latin typeface="Arial Narrow" pitchFamily="34" charset="0"/>
              </a:rPr>
              <a:t>Sujetar </a:t>
            </a:r>
            <a:r>
              <a:rPr lang="es-CO" dirty="0">
                <a:latin typeface="Arial Narrow" pitchFamily="34" charset="0"/>
              </a:rPr>
              <a:t>las cintas o colocar las gomas de forma </a:t>
            </a:r>
            <a:r>
              <a:rPr lang="es-CO" dirty="0" smtClean="0">
                <a:latin typeface="Arial Narrow" pitchFamily="34" charset="0"/>
              </a:rPr>
              <a:t>que quede firme.</a:t>
            </a:r>
            <a:r>
              <a:rPr lang="es-CO" dirty="0">
                <a:latin typeface="Arial Narrow" pitchFamily="34" charset="0"/>
              </a:rPr>
              <a:t/>
            </a:r>
            <a:br>
              <a:rPr lang="es-CO" dirty="0">
                <a:latin typeface="Arial Narrow" pitchFamily="34" charset="0"/>
              </a:rPr>
            </a:br>
            <a:r>
              <a:rPr lang="es-CO" dirty="0">
                <a:latin typeface="Arial Narrow" pitchFamily="34" charset="0"/>
              </a:rPr>
              <a:t>Si el tapabocas tiene banda flexible en uno de sus lados, este debe ir en la parte superior, moldee la banda sobre el tabique nasal.</a:t>
            </a:r>
          </a:p>
          <a:p>
            <a:pPr algn="just"/>
            <a:r>
              <a:rPr lang="es-CO" dirty="0" smtClean="0">
                <a:latin typeface="Arial Narrow" pitchFamily="34" charset="0"/>
              </a:rPr>
              <a:t>No </a:t>
            </a:r>
            <a:r>
              <a:rPr lang="es-CO" dirty="0">
                <a:latin typeface="Arial Narrow" pitchFamily="34" charset="0"/>
              </a:rPr>
              <a:t>tocar el tapabocas durante su uso. Si debiera hacerlo, lávese las manos antes y</a:t>
            </a:r>
            <a:br>
              <a:rPr lang="es-CO" dirty="0">
                <a:latin typeface="Arial Narrow" pitchFamily="34" charset="0"/>
              </a:rPr>
            </a:br>
            <a:r>
              <a:rPr lang="es-CO" dirty="0">
                <a:latin typeface="Arial Narrow" pitchFamily="34" charset="0"/>
              </a:rPr>
              <a:t>después de su manipulación.</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372200" y="692696"/>
            <a:ext cx="1585097" cy="1359526"/>
          </a:xfrm>
          <a:prstGeom prst="rect">
            <a:avLst/>
          </a:prstGeom>
        </p:spPr>
      </p:pic>
    </p:spTree>
    <p:extLst>
      <p:ext uri="{BB962C8B-B14F-4D97-AF65-F5344CB8AC3E}">
        <p14:creationId xmlns:p14="http://schemas.microsoft.com/office/powerpoint/2010/main" val="1017222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675467"/>
            <a:ext cx="7408333" cy="2049677"/>
          </a:xfrm>
        </p:spPr>
        <p:txBody>
          <a:bodyPr>
            <a:normAutofit fontScale="92500"/>
          </a:bodyPr>
          <a:lstStyle/>
          <a:p>
            <a:pPr algn="just"/>
            <a:r>
              <a:rPr lang="es-CO" dirty="0" smtClean="0">
                <a:latin typeface="Arial Narrow" pitchFamily="34" charset="0"/>
              </a:rPr>
              <a:t>El </a:t>
            </a:r>
            <a:r>
              <a:rPr lang="es-CO" dirty="0">
                <a:latin typeface="Arial Narrow" pitchFamily="34" charset="0"/>
              </a:rPr>
              <a:t>tapabocas se puede usar durante 8 horas de manera continua, siempre y cuando no esté roto, sucio o húmedo, en cualquiera de esas condiciones debe retirarse, eliminarse y colocar uno nuevo.</a:t>
            </a:r>
          </a:p>
          <a:p>
            <a:pPr algn="just"/>
            <a:r>
              <a:rPr lang="es-CO" dirty="0" smtClean="0">
                <a:latin typeface="Arial Narrow" pitchFamily="34" charset="0"/>
              </a:rPr>
              <a:t>Cuando </a:t>
            </a:r>
            <a:r>
              <a:rPr lang="es-CO" dirty="0">
                <a:latin typeface="Arial Narrow" pitchFamily="34" charset="0"/>
              </a:rPr>
              <a:t>se retire el tapabocas, hágalo desde las cintas o elásticos, nunca toque la parte externa de la mascarilla.</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516216" y="692696"/>
            <a:ext cx="1585097" cy="1359526"/>
          </a:xfrm>
          <a:prstGeom prst="rect">
            <a:avLst/>
          </a:prstGeom>
        </p:spPr>
      </p:pic>
      <p:pic>
        <p:nvPicPr>
          <p:cNvPr id="5" name="Imagen 4"/>
          <p:cNvPicPr>
            <a:picLocks noChangeAspect="1"/>
          </p:cNvPicPr>
          <p:nvPr/>
        </p:nvPicPr>
        <p:blipFill>
          <a:blip r:embed="rId3"/>
          <a:stretch>
            <a:fillRect/>
          </a:stretch>
        </p:blipFill>
        <p:spPr>
          <a:xfrm>
            <a:off x="1619672" y="4583351"/>
            <a:ext cx="3388907" cy="1906261"/>
          </a:xfrm>
          <a:prstGeom prst="rect">
            <a:avLst/>
          </a:prstGeom>
        </p:spPr>
      </p:pic>
    </p:spTree>
    <p:extLst>
      <p:ext uri="{BB962C8B-B14F-4D97-AF65-F5344CB8AC3E}">
        <p14:creationId xmlns:p14="http://schemas.microsoft.com/office/powerpoint/2010/main" val="130718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99592" y="2420888"/>
            <a:ext cx="7408333" cy="3450696"/>
          </a:xfrm>
        </p:spPr>
        <p:txBody>
          <a:bodyPr/>
          <a:lstStyle/>
          <a:p>
            <a:pPr algn="just"/>
            <a:r>
              <a:rPr lang="es-CO" dirty="0" smtClean="0">
                <a:latin typeface="Arial Narrow" pitchFamily="34" charset="0"/>
              </a:rPr>
              <a:t>Una </a:t>
            </a:r>
            <a:r>
              <a:rPr lang="es-CO" dirty="0">
                <a:latin typeface="Arial Narrow" pitchFamily="34" charset="0"/>
              </a:rPr>
              <a:t>vez retirado, doblar el tapabocas con la cara externa hacia dentro y depositarlo en una bolsa de papel o basura.</a:t>
            </a:r>
          </a:p>
          <a:p>
            <a:pPr algn="just"/>
            <a:r>
              <a:rPr lang="es-CO" dirty="0" smtClean="0">
                <a:latin typeface="Arial Narrow" pitchFamily="34" charset="0"/>
              </a:rPr>
              <a:t>No </a:t>
            </a:r>
            <a:r>
              <a:rPr lang="es-CO" dirty="0">
                <a:latin typeface="Arial Narrow" pitchFamily="34" charset="0"/>
              </a:rPr>
              <a:t>reutilizar el tapabocas de un solo uso o desechable.</a:t>
            </a:r>
          </a:p>
          <a:p>
            <a:endParaRPr lang="es-ES" dirty="0"/>
          </a:p>
        </p:txBody>
      </p:sp>
      <p:sp>
        <p:nvSpPr>
          <p:cNvPr id="4" name="AutoShape 2" descr="Uso correcto del Tapaboc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771227"/>
            <a:ext cx="3096344" cy="2722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3"/>
          <a:stretch>
            <a:fillRect/>
          </a:stretch>
        </p:blipFill>
        <p:spPr>
          <a:xfrm>
            <a:off x="6444208" y="727984"/>
            <a:ext cx="1585097" cy="1359526"/>
          </a:xfrm>
          <a:prstGeom prst="rect">
            <a:avLst/>
          </a:prstGeom>
        </p:spPr>
      </p:pic>
    </p:spTree>
    <p:extLst>
      <p:ext uri="{BB962C8B-B14F-4D97-AF65-F5344CB8AC3E}">
        <p14:creationId xmlns:p14="http://schemas.microsoft.com/office/powerpoint/2010/main" val="2508672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675467"/>
            <a:ext cx="7408333" cy="2121685"/>
          </a:xfrm>
        </p:spPr>
        <p:txBody>
          <a:bodyPr>
            <a:normAutofit fontScale="92500" lnSpcReduction="20000"/>
          </a:bodyPr>
          <a:lstStyle/>
          <a:p>
            <a:pPr algn="just"/>
            <a:r>
              <a:rPr lang="es-CO" dirty="0" smtClean="0">
                <a:latin typeface="Arial Narrow" pitchFamily="34" charset="0"/>
              </a:rPr>
              <a:t>El </a:t>
            </a:r>
            <a:r>
              <a:rPr lang="es-CO" dirty="0">
                <a:latin typeface="Arial Narrow" pitchFamily="34" charset="0"/>
              </a:rPr>
              <a:t>tapabocas se debe mantener en su empaque original si no se va a utilizar o en bolsas selladas, no se recomienda guardarlos sin empaque en el bolso, o bolsillos sin la protección porque se pueden contaminar, romper o dañar.</a:t>
            </a:r>
          </a:p>
          <a:p>
            <a:pPr algn="just"/>
            <a:r>
              <a:rPr lang="es-CO" dirty="0" smtClean="0">
                <a:latin typeface="Arial Narrow" pitchFamily="34" charset="0"/>
              </a:rPr>
              <a:t>Los </a:t>
            </a:r>
            <a:r>
              <a:rPr lang="es-CO" dirty="0">
                <a:latin typeface="Arial Narrow" pitchFamily="34" charset="0"/>
              </a:rPr>
              <a:t>tapabocas no se deben dejar sin protección encima de cualquier superficie, por ejemplo, mesas, repisas, escritorios equipos entre otros por el riesgo de contaminarse.</a:t>
            </a:r>
          </a:p>
          <a:p>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3"/>
          <a:stretch>
            <a:fillRect/>
          </a:stretch>
        </p:blipFill>
        <p:spPr>
          <a:xfrm>
            <a:off x="6767783" y="764704"/>
            <a:ext cx="1585097" cy="1359526"/>
          </a:xfrm>
          <a:prstGeom prst="rect">
            <a:avLst/>
          </a:prstGeom>
        </p:spPr>
      </p:pic>
      <p:pic>
        <p:nvPicPr>
          <p:cNvPr id="5" name="Imagen 4"/>
          <p:cNvPicPr>
            <a:picLocks noChangeAspect="1"/>
          </p:cNvPicPr>
          <p:nvPr/>
        </p:nvPicPr>
        <p:blipFill>
          <a:blip r:embed="rId4"/>
          <a:stretch>
            <a:fillRect/>
          </a:stretch>
        </p:blipFill>
        <p:spPr>
          <a:xfrm>
            <a:off x="1835696" y="4945272"/>
            <a:ext cx="3206130" cy="1522418"/>
          </a:xfrm>
          <a:prstGeom prst="rect">
            <a:avLst/>
          </a:prstGeom>
        </p:spPr>
      </p:pic>
    </p:spTree>
    <p:extLst>
      <p:ext uri="{BB962C8B-B14F-4D97-AF65-F5344CB8AC3E}">
        <p14:creationId xmlns:p14="http://schemas.microsoft.com/office/powerpoint/2010/main" val="2314193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2420888"/>
            <a:ext cx="7812856" cy="3777283"/>
          </a:xfrm>
        </p:spPr>
        <p:txBody>
          <a:bodyPr>
            <a:normAutofit/>
          </a:bodyPr>
          <a:lstStyle/>
          <a:p>
            <a:pPr algn="just"/>
            <a:r>
              <a:rPr lang="es-CO" sz="2000" dirty="0">
                <a:latin typeface="Arial Narrow" pitchFamily="34" charset="0"/>
              </a:rPr>
              <a:t>Para todas las actividades de los diferentes sectores destinatarios de la presente resolución, el distanciamiento físico será de mínimo 1 metro, entre las personas que se encuentran en el lugar o entorno. Los grupos familiares, de acuerdo con la definición contenida en el numeral 3.8 del artículo 3 del Decreto 1374 de 2020, no les aplica esta regla de distanciamiento físico, pero deberán observarla con otros grupos o personas. Para lo anterior se requiere como mínimo:</a:t>
            </a:r>
            <a:endParaRPr lang="es-ES" sz="2000" dirty="0">
              <a:latin typeface="Arial Narrow" pitchFamily="34" charset="0"/>
            </a:endParaRPr>
          </a:p>
        </p:txBody>
      </p:sp>
      <p:sp>
        <p:nvSpPr>
          <p:cNvPr id="3" name="2 Título"/>
          <p:cNvSpPr>
            <a:spLocks noGrp="1"/>
          </p:cNvSpPr>
          <p:nvPr>
            <p:ph type="title"/>
          </p:nvPr>
        </p:nvSpPr>
        <p:spPr/>
        <p:txBody>
          <a:bodyPr/>
          <a:lstStyle/>
          <a:p>
            <a:r>
              <a:rPr lang="es-ES" dirty="0" smtClean="0"/>
              <a:t>EL DISTANCIAMIENTO FÍSICO</a:t>
            </a:r>
            <a:endParaRPr lang="es-ES" dirty="0"/>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5" name="Imagen 4"/>
          <p:cNvPicPr>
            <a:picLocks noChangeAspect="1"/>
          </p:cNvPicPr>
          <p:nvPr/>
        </p:nvPicPr>
        <p:blipFill>
          <a:blip r:embed="rId2"/>
          <a:stretch>
            <a:fillRect/>
          </a:stretch>
        </p:blipFill>
        <p:spPr>
          <a:xfrm>
            <a:off x="6959299" y="1268760"/>
            <a:ext cx="1202066" cy="1031003"/>
          </a:xfrm>
          <a:prstGeom prst="rect">
            <a:avLst/>
          </a:prstGeom>
        </p:spPr>
      </p:pic>
      <p:pic>
        <p:nvPicPr>
          <p:cNvPr id="6" name="Imagen 5"/>
          <p:cNvPicPr>
            <a:picLocks noChangeAspect="1"/>
          </p:cNvPicPr>
          <p:nvPr/>
        </p:nvPicPr>
        <p:blipFill>
          <a:blip r:embed="rId3"/>
          <a:stretch>
            <a:fillRect/>
          </a:stretch>
        </p:blipFill>
        <p:spPr>
          <a:xfrm>
            <a:off x="2195737" y="4579981"/>
            <a:ext cx="3024336" cy="2017445"/>
          </a:xfrm>
          <a:prstGeom prst="rect">
            <a:avLst/>
          </a:prstGeom>
        </p:spPr>
      </p:pic>
    </p:spTree>
    <p:extLst>
      <p:ext uri="{BB962C8B-B14F-4D97-AF65-F5344CB8AC3E}">
        <p14:creationId xmlns:p14="http://schemas.microsoft.com/office/powerpoint/2010/main" val="948296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99592" y="2318738"/>
            <a:ext cx="7408333" cy="3450696"/>
          </a:xfrm>
        </p:spPr>
        <p:txBody>
          <a:bodyPr/>
          <a:lstStyle/>
          <a:p>
            <a:pPr algn="just"/>
            <a:r>
              <a:rPr lang="es-CO" b="1" dirty="0">
                <a:latin typeface="Arial Narrow" pitchFamily="34" charset="0"/>
              </a:rPr>
              <a:t>a. </a:t>
            </a:r>
            <a:r>
              <a:rPr lang="es-CO" dirty="0">
                <a:latin typeface="Arial Narrow" pitchFamily="34" charset="0"/>
              </a:rPr>
              <a:t>Reiterar la importancia de mantener el distanciamiento físico en todos los lugares en donde pueda tener encuentro con otras personas, pues constituye una de las mejores medidas para evitar la propagación.</a:t>
            </a:r>
            <a:endParaRPr lang="es-ES" dirty="0">
              <a:latin typeface="Arial Narrow" pitchFamily="34" charset="0"/>
            </a:endParaRPr>
          </a:p>
        </p:txBody>
      </p:sp>
      <p:pic>
        <p:nvPicPr>
          <p:cNvPr id="4098" name="Picture 2" descr="Distanciamiento social o distanciamiento fís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154" y="3933056"/>
            <a:ext cx="5328592" cy="2397866"/>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3"/>
          <a:stretch>
            <a:fillRect/>
          </a:stretch>
        </p:blipFill>
        <p:spPr>
          <a:xfrm>
            <a:off x="6767783" y="741448"/>
            <a:ext cx="1585097" cy="1359526"/>
          </a:xfrm>
          <a:prstGeom prst="rect">
            <a:avLst/>
          </a:prstGeom>
        </p:spPr>
      </p:pic>
    </p:spTree>
    <p:extLst>
      <p:ext uri="{BB962C8B-B14F-4D97-AF65-F5344CB8AC3E}">
        <p14:creationId xmlns:p14="http://schemas.microsoft.com/office/powerpoint/2010/main" val="14952357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27584" y="2492896"/>
            <a:ext cx="7408333" cy="3450696"/>
          </a:xfrm>
        </p:spPr>
        <p:txBody>
          <a:bodyPr/>
          <a:lstStyle/>
          <a:p>
            <a:pPr algn="just"/>
            <a:r>
              <a:rPr lang="es-CO" b="1" dirty="0" smtClean="0">
                <a:latin typeface="Arial Narrow" pitchFamily="34" charset="0"/>
              </a:rPr>
              <a:t>b. </a:t>
            </a:r>
            <a:r>
              <a:rPr lang="es-CO" dirty="0" smtClean="0">
                <a:latin typeface="Arial Narrow" pitchFamily="34" charset="0"/>
              </a:rPr>
              <a:t>Evitar aglomeraciones en las diferentes áreas donde se desarrollan las actividades, definiendo estrategias que garanticen el distanciamiento físico y minimicen la acumulación de personas en un mismo lugar, tales como: horarios de atención, turnos de operación, sistemas de reservas.</a:t>
            </a:r>
            <a:endParaRPr lang="es-ES" dirty="0">
              <a:latin typeface="Arial Narrow" pitchFamily="34" charset="0"/>
            </a:endParaRPr>
          </a:p>
        </p:txBody>
      </p:sp>
      <p:sp>
        <p:nvSpPr>
          <p:cNvPr id="4"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2"/>
          <a:stretch>
            <a:fillRect/>
          </a:stretch>
        </p:blipFill>
        <p:spPr>
          <a:xfrm>
            <a:off x="6516216" y="692696"/>
            <a:ext cx="1585097" cy="1359526"/>
          </a:xfrm>
          <a:prstGeom prst="rect">
            <a:avLst/>
          </a:prstGeom>
        </p:spPr>
      </p:pic>
    </p:spTree>
    <p:extLst>
      <p:ext uri="{BB962C8B-B14F-4D97-AF65-F5344CB8AC3E}">
        <p14:creationId xmlns:p14="http://schemas.microsoft.com/office/powerpoint/2010/main" val="39690404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945" y="2420888"/>
            <a:ext cx="8208912" cy="2304256"/>
          </a:xfrm>
        </p:spPr>
        <p:txBody>
          <a:bodyPr>
            <a:normAutofit/>
          </a:bodyPr>
          <a:lstStyle/>
          <a:p>
            <a:pPr algn="just"/>
            <a:r>
              <a:rPr lang="es-CO" b="1" dirty="0" smtClean="0">
                <a:latin typeface="Arial Narrow" pitchFamily="34" charset="0"/>
              </a:rPr>
              <a:t>c. </a:t>
            </a:r>
            <a:r>
              <a:rPr lang="es-CO" dirty="0" smtClean="0">
                <a:latin typeface="Arial Narrow" pitchFamily="34" charset="0"/>
              </a:rPr>
              <a:t>Informarse </a:t>
            </a:r>
            <a:r>
              <a:rPr lang="es-CO" dirty="0">
                <a:latin typeface="Arial Narrow" pitchFamily="34" charset="0"/>
              </a:rPr>
              <a:t>sobre las condiciones de uso, acceso y aforo de los distintos </a:t>
            </a:r>
            <a:r>
              <a:rPr lang="es-CO" dirty="0" smtClean="0">
                <a:latin typeface="Arial Narrow" pitchFamily="34" charset="0"/>
              </a:rPr>
              <a:t>ambientes y </a:t>
            </a:r>
            <a:r>
              <a:rPr lang="es-CO" dirty="0">
                <a:latin typeface="Arial Narrow" pitchFamily="34" charset="0"/>
              </a:rPr>
              <a:t>establecimientos</a:t>
            </a:r>
            <a:r>
              <a:rPr lang="es-CO" dirty="0" smtClean="0">
                <a:latin typeface="Arial Narrow" pitchFamily="34" charset="0"/>
              </a:rPr>
              <a:t>.</a:t>
            </a:r>
          </a:p>
          <a:p>
            <a:pPr algn="just"/>
            <a:endParaRPr lang="es-ES" dirty="0"/>
          </a:p>
        </p:txBody>
      </p:sp>
      <p:pic>
        <p:nvPicPr>
          <p:cNvPr id="2052" name="Picture 4" descr="Servicios Junta de Andalucía on Twitter: &amp;quot;😷 El uso de la mascarilla es  obligatorio en #Andalucía, a partir de 6 años de edad 🏖️ No es exigible en  playas y piscinas dura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8051" y="3429000"/>
            <a:ext cx="5328592" cy="2893259"/>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p:cNvSpPr txBox="1">
            <a:spLocks/>
          </p:cNvSpPr>
          <p:nvPr/>
        </p:nvSpPr>
        <p:spPr>
          <a:xfrm>
            <a:off x="5220072" y="6204962"/>
            <a:ext cx="4680520" cy="569301"/>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i="1" dirty="0" smtClean="0">
                <a:solidFill>
                  <a:schemeClr val="accent1">
                    <a:lumMod val="75000"/>
                  </a:schemeClr>
                </a:solidFill>
                <a:latin typeface="Arial Narrow" pitchFamily="34" charset="0"/>
              </a:rPr>
              <a:t>«Educar para transformar»</a:t>
            </a:r>
            <a:endParaRPr lang="es-ES" sz="2000" b="1" i="1" dirty="0">
              <a:solidFill>
                <a:schemeClr val="accent1">
                  <a:lumMod val="75000"/>
                </a:schemeClr>
              </a:solidFill>
              <a:latin typeface="Arial Narrow" pitchFamily="34" charset="0"/>
            </a:endParaRPr>
          </a:p>
        </p:txBody>
      </p:sp>
      <p:pic>
        <p:nvPicPr>
          <p:cNvPr id="3" name="Imagen 2"/>
          <p:cNvPicPr>
            <a:picLocks noChangeAspect="1"/>
          </p:cNvPicPr>
          <p:nvPr/>
        </p:nvPicPr>
        <p:blipFill>
          <a:blip r:embed="rId3"/>
          <a:stretch>
            <a:fillRect/>
          </a:stretch>
        </p:blipFill>
        <p:spPr>
          <a:xfrm>
            <a:off x="6588224" y="609358"/>
            <a:ext cx="1585097" cy="1359526"/>
          </a:xfrm>
          <a:prstGeom prst="rect">
            <a:avLst/>
          </a:prstGeom>
        </p:spPr>
      </p:pic>
    </p:spTree>
    <p:extLst>
      <p:ext uri="{BB962C8B-B14F-4D97-AF65-F5344CB8AC3E}">
        <p14:creationId xmlns:p14="http://schemas.microsoft.com/office/powerpoint/2010/main" val="3344608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lgn="ctr">
              <a:buNone/>
            </a:pPr>
            <a:r>
              <a:rPr lang="es-ES" sz="8000" b="1" i="1" dirty="0" smtClean="0">
                <a:effectLst>
                  <a:outerShdw blurRad="38100" dist="38100" dir="2700000" algn="tl">
                    <a:srgbClr val="000000">
                      <a:alpha val="43137"/>
                    </a:srgbClr>
                  </a:outerShdw>
                </a:effectLst>
                <a:latin typeface="Arial Narrow" pitchFamily="34" charset="0"/>
              </a:rPr>
              <a:t>GRACIAS POR SU ATENCIÓN</a:t>
            </a:r>
            <a:endParaRPr lang="es-ES" sz="8000" b="1" i="1" dirty="0">
              <a:effectLst>
                <a:outerShdw blurRad="38100" dist="38100" dir="2700000" algn="tl">
                  <a:srgbClr val="000000">
                    <a:alpha val="43137"/>
                  </a:srgbClr>
                </a:outerShdw>
              </a:effectLst>
              <a:latin typeface="Arial Narrow" pitchFamily="34" charset="0"/>
            </a:endParaRPr>
          </a:p>
        </p:txBody>
      </p:sp>
      <p:pic>
        <p:nvPicPr>
          <p:cNvPr id="3" name="Imagen 2"/>
          <p:cNvPicPr>
            <a:picLocks noChangeAspect="1"/>
          </p:cNvPicPr>
          <p:nvPr/>
        </p:nvPicPr>
        <p:blipFill>
          <a:blip r:embed="rId2"/>
          <a:stretch>
            <a:fillRect/>
          </a:stretch>
        </p:blipFill>
        <p:spPr>
          <a:xfrm>
            <a:off x="6228184" y="620688"/>
            <a:ext cx="1585097" cy="1359526"/>
          </a:xfrm>
          <a:prstGeom prst="rect">
            <a:avLst/>
          </a:prstGeom>
        </p:spPr>
      </p:pic>
    </p:spTree>
    <p:extLst>
      <p:ext uri="{BB962C8B-B14F-4D97-AF65-F5344CB8AC3E}">
        <p14:creationId xmlns:p14="http://schemas.microsoft.com/office/powerpoint/2010/main" val="3148096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113</TotalTime>
  <Words>1094</Words>
  <Application>Microsoft Office PowerPoint</Application>
  <PresentationFormat>Presentación en pantalla (4:3)</PresentationFormat>
  <Paragraphs>56</Paragraphs>
  <Slides>20</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 Narrow</vt:lpstr>
      <vt:lpstr>Calibri</vt:lpstr>
      <vt:lpstr>Candara</vt:lpstr>
      <vt:lpstr>Symbol</vt:lpstr>
      <vt:lpstr>Forma de onda</vt:lpstr>
      <vt:lpstr>PROTOCOLOS DE BIOSEGURIDAD Institución Educativa Diego Fallon de Ibagué Resolución 777 del 2 de junio 2021</vt:lpstr>
      <vt:lpstr>Presentación de PowerPoint</vt:lpstr>
      <vt:lpstr>Presentación de PowerPoint</vt:lpstr>
      <vt:lpstr>Presentación de PowerPoint</vt:lpstr>
      <vt:lpstr>Presentación de PowerPoint</vt:lpstr>
      <vt:lpstr>Presentación de PowerPoint</vt:lpstr>
      <vt:lpstr>MEDIDAS GENERALES</vt:lpstr>
      <vt:lpstr>USO CORRECTO DEL TAPABOCAS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DISTANCIAMIENTO FÍSICO</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PRTOCOLOS DE BIOSEGURIDAD  RESOLUCION 777</dc:title>
  <dc:creator>Luffi</dc:creator>
  <cp:lastModifiedBy>AlbaLucia</cp:lastModifiedBy>
  <cp:revision>10</cp:revision>
  <dcterms:created xsi:type="dcterms:W3CDTF">2021-06-25T12:51:49Z</dcterms:created>
  <dcterms:modified xsi:type="dcterms:W3CDTF">2021-07-23T19:34:30Z</dcterms:modified>
</cp:coreProperties>
</file>